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77" r:id="rId2"/>
    <p:sldId id="488" r:id="rId3"/>
    <p:sldId id="490" r:id="rId4"/>
    <p:sldId id="499" r:id="rId5"/>
    <p:sldId id="491" r:id="rId6"/>
    <p:sldId id="500" r:id="rId7"/>
    <p:sldId id="494" r:id="rId8"/>
    <p:sldId id="501" r:id="rId9"/>
    <p:sldId id="50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4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74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31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8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2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25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17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8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67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0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72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16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6602-96A9-9F4C-B4AF-5456494827A9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Остаточные связи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49267"/>
            <a:ext cx="106870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2.5.</a:t>
            </a:r>
          </a:p>
          <a:p>
            <a:pPr algn="ctr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b="1" dirty="0">
                    <a:solidFill>
                      <a:schemeClr val="bg1"/>
                    </a:solidFill>
                  </a:rPr>
                  <a:t>Проблема деградации глубокой сети –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на практике увеличение числа параметров и числа слоев выше некоторого порога </a:t>
                </a:r>
                <a:r>
                  <a:rPr lang="en-US" altLang="en-US" sz="2200" dirty="0" err="1">
                    <a:solidFill>
                      <a:schemeClr val="bg1"/>
                    </a:solidFill>
                  </a:rPr>
                  <a:t>может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приводить к снижению точности работы сети.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Даже если использовать регуляризацию и прочие методы. 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 smtClean="0">
                    <a:solidFill>
                      <a:schemeClr val="bg1"/>
                    </a:solidFill>
                  </a:rPr>
                  <a:t>из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за того, что слои могут иметь вымытый градиент и прочие проблемы обучения.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</a:t>
                </a:r>
                <a:r>
                  <a:rPr lang="ru-RU" altLang="en-US" sz="2200" dirty="0" smtClean="0">
                    <a:solidFill>
                      <a:schemeClr val="bg1"/>
                    </a:solidFill>
                  </a:rPr>
                  <a:t>, реализация впрямую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altLang="en-US" sz="2200" dirty="0" smtClean="0">
                    <a:solidFill>
                      <a:schemeClr val="bg1"/>
                    </a:solidFill>
                  </a:rPr>
                  <a:t>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обоих проблем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86" t="-889" r="-8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084290-CFB8-F848-BC98-F22C679877F8}"/>
              </a:ext>
            </a:extLst>
          </p:cNvPr>
          <p:cNvSpPr/>
          <p:nvPr/>
        </p:nvSpPr>
        <p:spPr>
          <a:xfrm>
            <a:off x="222244" y="4504623"/>
            <a:ext cx="11661340" cy="86627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0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</a:t>
            </a:r>
            <a:r>
              <a:rPr lang="ru-RU" altLang="en-US" sz="2200" b="1" u="sng" dirty="0" smtClean="0">
                <a:solidFill>
                  <a:schemeClr val="bg1"/>
                </a:solidFill>
              </a:rPr>
              <a:t>уточнение </a:t>
            </a:r>
            <a:r>
              <a:rPr lang="ru-RU" altLang="en-US" sz="2200" b="1" u="sng" dirty="0">
                <a:solidFill>
                  <a:schemeClr val="bg1"/>
                </a:solidFill>
              </a:rPr>
              <a:t>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</a:t>
            </a:r>
            <a:r>
              <a:rPr lang="ru-RU" altLang="en-US" dirty="0" smtClean="0">
                <a:solidFill>
                  <a:schemeClr val="bg1"/>
                </a:solidFill>
              </a:rPr>
              <a:t>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 smtClean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 задумке </a:t>
            </a:r>
            <a:r>
              <a:rPr lang="ru-RU" altLang="en-US" dirty="0" smtClean="0">
                <a:solidFill>
                  <a:schemeClr val="bg1"/>
                </a:solidFill>
              </a:rPr>
              <a:t>авторов</a:t>
            </a:r>
            <a:r>
              <a:rPr lang="en-US" altLang="en-US" dirty="0" smtClean="0">
                <a:solidFill>
                  <a:schemeClr val="bg1"/>
                </a:solidFill>
              </a:rPr>
              <a:t>,</a:t>
            </a:r>
            <a:r>
              <a:rPr lang="ru-RU" altLang="en-US" dirty="0" smtClean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6189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-151</a:t>
            </a:r>
            <a:r>
              <a:rPr lang="ru-RU" altLang="en-US" sz="2200" dirty="0">
                <a:solidFill>
                  <a:schemeClr val="bg1"/>
                </a:solidFill>
              </a:rPr>
              <a:t> (151 слой!).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85CDDA-6854-3D4E-B875-447745EE909F}"/>
              </a:ext>
            </a:extLst>
          </p:cNvPr>
          <p:cNvSpPr/>
          <p:nvPr/>
        </p:nvSpPr>
        <p:spPr>
          <a:xfrm>
            <a:off x="340658" y="3750321"/>
            <a:ext cx="9284605" cy="75496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084" y="4505283"/>
            <a:ext cx="4167487" cy="2170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1857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 smtClean="0">
                <a:solidFill>
                  <a:schemeClr val="bg1"/>
                </a:solidFill>
              </a:rPr>
              <a:t/>
            </a:r>
            <a:br>
              <a:rPr lang="en-US" altLang="en-US" sz="2400" dirty="0" smtClean="0">
                <a:solidFill>
                  <a:schemeClr val="bg1"/>
                </a:solidFill>
              </a:rPr>
            </a:br>
            <a:r>
              <a:rPr lang="ru-RU" altLang="en-US" sz="2400" dirty="0" smtClean="0">
                <a:solidFill>
                  <a:schemeClr val="bg1"/>
                </a:solidFill>
              </a:rPr>
              <a:t>как </a:t>
            </a:r>
            <a:r>
              <a:rPr lang="ru-RU" altLang="en-US" sz="2400" dirty="0">
                <a:solidFill>
                  <a:schemeClr val="bg1"/>
                </a:solidFill>
              </a:rPr>
              <a:t>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200" dirty="0" smtClean="0">
                <a:solidFill>
                  <a:schemeClr val="bg1"/>
                </a:solidFill>
              </a:rPr>
              <a:t>Обратите внимание активация проводится после операции сложения!</a:t>
            </a:r>
            <a:endParaRPr lang="ru-RU" altLang="en-US" sz="2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7112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</a:t>
            </a:r>
            <a:r>
              <a:rPr lang="ru-RU" altLang="en-US" dirty="0" smtClean="0">
                <a:solidFill>
                  <a:schemeClr val="bg1"/>
                </a:solidFill>
              </a:rPr>
              <a:t>связь (как путь) </a:t>
            </a:r>
            <a:r>
              <a:rPr lang="ru-RU" altLang="en-US" dirty="0">
                <a:solidFill>
                  <a:schemeClr val="bg1"/>
                </a:solidFill>
              </a:rPr>
              <a:t>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1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365125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Inception-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V1,V2 -2017, Inception V4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521230"/>
            <a:ext cx="11070457" cy="403688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 слою </a:t>
            </a:r>
            <a:r>
              <a:rPr lang="en-US" sz="2000" dirty="0">
                <a:solidFill>
                  <a:schemeClr val="bg1"/>
                </a:solidFill>
              </a:rPr>
              <a:t>inception </a:t>
            </a:r>
            <a:r>
              <a:rPr lang="ru-RU" sz="2000" dirty="0">
                <a:solidFill>
                  <a:schemeClr val="bg1"/>
                </a:solidFill>
              </a:rPr>
              <a:t>добавлены остаточные связи.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Проблема разных размеров карт решена сжатием основных подслоев сверткой 1х1.</a:t>
            </a:r>
          </a:p>
          <a:p>
            <a:r>
              <a:rPr lang="ru-RU" sz="2000" dirty="0">
                <a:solidFill>
                  <a:schemeClr val="bg1"/>
                </a:solidFill>
              </a:rPr>
              <a:t>Убрана часть </a:t>
            </a:r>
            <a:r>
              <a:rPr lang="en-US" sz="2000" dirty="0">
                <a:solidFill>
                  <a:schemeClr val="bg1"/>
                </a:solidFill>
              </a:rPr>
              <a:t>pooling </a:t>
            </a:r>
            <a:r>
              <a:rPr lang="ru-RU" sz="2000" dirty="0" err="1">
                <a:solidFill>
                  <a:schemeClr val="bg1"/>
                </a:solidFill>
              </a:rPr>
              <a:t>подслев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 некоторых слоях остаточная связь добавлена с множителем масштаба (0.1-0.3).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Проведена оптимизация </a:t>
            </a:r>
            <a:r>
              <a:rPr lang="ru-RU" sz="2000" dirty="0" err="1">
                <a:solidFill>
                  <a:schemeClr val="bg1"/>
                </a:solidFill>
              </a:rPr>
              <a:t>гипер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параметров по сравнению с </a:t>
            </a:r>
            <a:r>
              <a:rPr lang="en-US" sz="2000" dirty="0">
                <a:solidFill>
                  <a:schemeClr val="bg1"/>
                </a:solidFill>
              </a:rPr>
              <a:t>V2,3</a:t>
            </a:r>
          </a:p>
        </p:txBody>
      </p:sp>
      <p:pic>
        <p:nvPicPr>
          <p:cNvPr id="14338" name="Picture 2" descr="alt text">
            <a:extLst>
              <a:ext uri="{FF2B5EF4-FFF2-40B4-BE49-F238E27FC236}">
                <a16:creationId xmlns:a16="http://schemas.microsoft.com/office/drawing/2014/main" id="{716A7E82-5D90-4BB9-9C34-DF71F853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62" y="4028767"/>
            <a:ext cx="4326278" cy="27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3732629E-E5C9-4AC8-80AB-7CA44A2F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3" y="3969393"/>
            <a:ext cx="5696835" cy="2779432"/>
          </a:xfrm>
          <a:prstGeom prst="rect">
            <a:avLst/>
          </a:prstGeom>
          <a:solidFill>
            <a:srgbClr val="134790"/>
          </a:solidFill>
        </p:spPr>
      </p:pic>
    </p:spTree>
    <p:extLst>
      <p:ext uri="{BB962C8B-B14F-4D97-AF65-F5344CB8AC3E}">
        <p14:creationId xmlns:p14="http://schemas.microsoft.com/office/powerpoint/2010/main" val="422349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Существуют альтернативные идеи остаточному слою (также 2015),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1900" dirty="0">
                <a:solidFill>
                  <a:schemeClr val="bg1"/>
                </a:solidFill>
              </a:rPr>
              <a:t>например, </a:t>
            </a:r>
            <a:r>
              <a:rPr lang="en-US" altLang="en-US" sz="1900" dirty="0" err="1">
                <a:solidFill>
                  <a:schemeClr val="bg1"/>
                </a:solidFill>
              </a:rPr>
              <a:t>HighWayNet</a:t>
            </a:r>
            <a:r>
              <a:rPr lang="en-US" altLang="en-US" sz="1900" dirty="0">
                <a:solidFill>
                  <a:schemeClr val="bg1"/>
                </a:solidFill>
              </a:rPr>
              <a:t> </a:t>
            </a:r>
            <a:r>
              <a:rPr lang="ru-RU" altLang="en-US" sz="1900" dirty="0">
                <a:solidFill>
                  <a:schemeClr val="bg1"/>
                </a:solidFill>
              </a:rPr>
              <a:t>где используют два идентичных подслоя с коэффициентами весов </a:t>
            </a:r>
            <a:r>
              <a:rPr lang="en-US" altLang="en-US" sz="1900" dirty="0">
                <a:solidFill>
                  <a:schemeClr val="bg1"/>
                </a:solidFill>
              </a:rPr>
              <a:t>(1−𝑎)</a:t>
            </a:r>
            <a:r>
              <a:rPr lang="ru-RU" altLang="en-US" sz="1900" dirty="0">
                <a:solidFill>
                  <a:schemeClr val="bg1"/>
                </a:solidFill>
              </a:rPr>
              <a:t> и </a:t>
            </a:r>
            <a:r>
              <a:rPr lang="en-US" altLang="en-US" sz="1900" dirty="0">
                <a:solidFill>
                  <a:schemeClr val="bg1"/>
                </a:solidFill>
              </a:rPr>
              <a:t>𝑎</a:t>
            </a:r>
            <a:endParaRPr lang="ru-RU" altLang="en-US" sz="19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900" dirty="0" err="1">
                <a:solidFill>
                  <a:schemeClr val="bg1"/>
                </a:solidFill>
              </a:rPr>
              <a:t>FractalNet</a:t>
            </a:r>
            <a:r>
              <a:rPr lang="en-US" altLang="en-US" sz="1900" dirty="0">
                <a:solidFill>
                  <a:schemeClr val="bg1"/>
                </a:solidFill>
              </a:rPr>
              <a:t> (2017), </a:t>
            </a:r>
            <a:r>
              <a:rPr lang="ru-RU" altLang="en-US" sz="1900" dirty="0">
                <a:solidFill>
                  <a:schemeClr val="bg1"/>
                </a:solidFill>
              </a:rPr>
              <a:t>где используют большое количества параллельных подслоев в разных конфигурациях, пытаясь исключить не нужные пути – фактически у сети нелинейная структура внутри блока.</a:t>
            </a:r>
            <a:endParaRPr lang="en-US" altLang="en-US" sz="19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Другие архитектуры на основе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16-слойный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-1001.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– 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1266" name="Picture 2" descr="image.png">
            <a:extLst>
              <a:ext uri="{FF2B5EF4-FFF2-40B4-BE49-F238E27FC236}">
                <a16:creationId xmlns:a16="http://schemas.microsoft.com/office/drawing/2014/main" id="{10A3C58B-BB6F-4CB6-A8D6-75896A9A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1" t="22148" r="561" b="-1556"/>
          <a:stretch/>
        </p:blipFill>
        <p:spPr bwMode="auto">
          <a:xfrm>
            <a:off x="5213858" y="4183898"/>
            <a:ext cx="6386513" cy="22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de Residual Networks with Interactive Code | by Jae Duk Seo | Towards  Data Science">
            <a:extLst>
              <a:ext uri="{FF2B5EF4-FFF2-40B4-BE49-F238E27FC236}">
                <a16:creationId xmlns:a16="http://schemas.microsoft.com/office/drawing/2014/main" id="{00F0DD2B-C2AB-4B3A-B94A-2D4B3E7A8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83"/>
          <a:stretch/>
        </p:blipFill>
        <p:spPr bwMode="auto">
          <a:xfrm>
            <a:off x="5213858" y="6492875"/>
            <a:ext cx="6265209" cy="3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7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Сети на основе идеи </a:t>
            </a:r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en-US" b="1" dirty="0">
                <a:solidFill>
                  <a:schemeClr val="bg1"/>
                </a:solidFill>
              </a:rPr>
              <a:t> 2015</a:t>
            </a:r>
            <a:r>
              <a:rPr lang="ru-RU" b="1" dirty="0">
                <a:solidFill>
                  <a:schemeClr val="bg1"/>
                </a:solidFill>
              </a:rPr>
              <a:t>-2017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4"/>
            <a:ext cx="11479306" cy="425823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Stochastic Depth Net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При обучении сети в остаточных блоках случайно выключаются и отключаются основные подсети (остается только остаточная связь). Во время проверок все блоки включены. Аналог метода </a:t>
            </a:r>
            <a:r>
              <a:rPr lang="ru-RU" sz="1800" dirty="0" err="1">
                <a:solidFill>
                  <a:schemeClr val="bg1"/>
                </a:solidFill>
              </a:rPr>
              <a:t>дропаут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in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of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ru-RU" sz="1800" dirty="0">
                <a:solidFill>
                  <a:schemeClr val="bg1"/>
                </a:solidFill>
              </a:rPr>
              <a:t>идеи использовать сеть в сети с остаточными блоками – непопулярны.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ResNeXt</a:t>
            </a:r>
            <a:r>
              <a:rPr lang="en-US" sz="2000" dirty="0">
                <a:solidFill>
                  <a:schemeClr val="bg1"/>
                </a:solidFill>
              </a:rPr>
              <a:t> (2016)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Идея заменить стандартный остаточный блок на блок с несколькими параллельными подслоями (</a:t>
            </a:r>
            <a:r>
              <a:rPr lang="en-US" sz="1800" dirty="0">
                <a:solidFill>
                  <a:schemeClr val="bg1"/>
                </a:solidFill>
              </a:rPr>
              <a:t>"split-transform-merge”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Один широкий слой можно разбить на несколько небольших параллельных подслоев.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Цель – выделить больше признаков как в модуле </a:t>
            </a:r>
            <a:r>
              <a:rPr lang="en-US" sz="1800" dirty="0">
                <a:solidFill>
                  <a:schemeClr val="bg1"/>
                </a:solidFill>
              </a:rPr>
              <a:t>inception.</a:t>
            </a:r>
            <a:endParaRPr lang="ru-RU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FDB8149B-C44C-4AA2-83B3-71479DFE0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4" b="13515"/>
          <a:stretch/>
        </p:blipFill>
        <p:spPr bwMode="auto">
          <a:xfrm>
            <a:off x="113459" y="4131837"/>
            <a:ext cx="5902780" cy="26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-2.png">
            <a:extLst>
              <a:ext uri="{FF2B5EF4-FFF2-40B4-BE49-F238E27FC236}">
                <a16:creationId xmlns:a16="http://schemas.microsoft.com/office/drawing/2014/main" id="{7E12BD8C-21C5-4FF0-85AD-E08445861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b="87974"/>
          <a:stretch/>
        </p:blipFill>
        <p:spPr bwMode="auto">
          <a:xfrm>
            <a:off x="5776253" y="4744126"/>
            <a:ext cx="6315075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-2.png">
            <a:extLst>
              <a:ext uri="{FF2B5EF4-FFF2-40B4-BE49-F238E27FC236}">
                <a16:creationId xmlns:a16="http://schemas.microsoft.com/office/drawing/2014/main" id="{9A6CCC09-8849-4E40-8749-B6BC0AE41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2" b="64836"/>
          <a:stretch/>
        </p:blipFill>
        <p:spPr bwMode="auto">
          <a:xfrm>
            <a:off x="6460742" y="5610128"/>
            <a:ext cx="5186082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C17C59E-209F-4D49-95D0-A7D8D1EEB3FA}"/>
              </a:ext>
            </a:extLst>
          </p:cNvPr>
          <p:cNvSpPr/>
          <p:nvPr/>
        </p:nvSpPr>
        <p:spPr>
          <a:xfrm>
            <a:off x="7134141" y="4270793"/>
            <a:ext cx="2242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Stochastic Depth Net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815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586</Words>
  <Application>Microsoft Office PowerPoint</Application>
  <PresentationFormat>Широкоэкранный</PresentationFormat>
  <Paragraphs>71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Georgia</vt:lpstr>
      <vt:lpstr>Тема Office</vt:lpstr>
      <vt:lpstr>Презентация PowerPoint</vt:lpstr>
      <vt:lpstr>Проблема деградации глубокой сети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  Inception-ResNet V1,V2 -2017, Inception V4</vt:lpstr>
      <vt:lpstr>Сети на основе идеи ResNet 2015-2017</vt:lpstr>
      <vt:lpstr>Сети на основе идеи ResNet 2015-2017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Ронкин Михаил Владимирович</dc:creator>
  <cp:lastModifiedBy>Ронкин Михаил Владимирович</cp:lastModifiedBy>
  <cp:revision>65</cp:revision>
  <dcterms:created xsi:type="dcterms:W3CDTF">2021-12-17T13:33:24Z</dcterms:created>
  <dcterms:modified xsi:type="dcterms:W3CDTF">2022-07-08T14:48:13Z</dcterms:modified>
</cp:coreProperties>
</file>